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embeddedFontLst>
    <p:embeddedFont>
      <p:font typeface="Lato" panose="020F0502020204030203" pitchFamily="34" charset="0"/>
      <p:regular r:id="rId14"/>
      <p:bold r:id="rId15"/>
      <p:italic r:id="rId16"/>
      <p:boldItalic r:id="rId17"/>
    </p:embeddedFont>
    <p:embeddedFont>
      <p:font typeface="Poppins" panose="00000500000000000000" pitchFamily="2" charset="-18"/>
      <p:regular r:id="rId18"/>
      <p:bold r:id="rId19"/>
      <p:italic r:id="rId20"/>
      <p:boldItalic r:id="rId21"/>
    </p:embeddedFont>
    <p:embeddedFont>
      <p:font typeface="Trebuchet MS" panose="020B0603020202020204" pitchFamily="34" charset="0"/>
      <p:regular r:id="rId22"/>
      <p:bold r:id="rId23"/>
      <p:italic r:id="rId24"/>
      <p:boldItalic r:id="rId25"/>
    </p:embeddedFont>
    <p:embeddedFont>
      <p:font typeface="Wingdings 3" panose="05040102010807070707" pitchFamily="18" charset="2"/>
      <p:regular r:id="rId2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FA08B98-AB69-47B9-A963-073383A16426}">
  <a:tblStyle styleId="{AFA08B98-AB69-47B9-A963-073383A1642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324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89241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807958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36360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816057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6702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946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40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416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872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27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998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49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009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895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95632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013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43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3008513" y="3270628"/>
            <a:ext cx="5446200" cy="14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ECONOMIA VERDE 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500" b="1" i="0" u="none" strike="noStrike" cap="none">
                <a:solidFill>
                  <a:srgbClr val="40916C"/>
                </a:solidFill>
                <a:latin typeface="Poppins"/>
                <a:ea typeface="Poppins"/>
                <a:cs typeface="Poppins"/>
                <a:sym typeface="Poppins"/>
              </a:rPr>
              <a:t>ÎN TURISM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912495" y="1150954"/>
            <a:ext cx="96147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Apel:PEO</a:t>
            </a: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/76/PEO_P8/OP4/ESO4.5/PEO_A3-Adaptarea </a:t>
            </a:r>
            <a:r>
              <a:rPr lang="en-US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serviciilor</a:t>
            </a: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educaționale</a:t>
            </a: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adresate</a:t>
            </a: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elevilor</a:t>
            </a: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</a:t>
            </a: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personalului</a:t>
            </a: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didactic din </a:t>
            </a:r>
            <a:r>
              <a:rPr lang="en-US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învățământul</a:t>
            </a: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profesional</a:t>
            </a: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și</a:t>
            </a: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tehnic</a:t>
            </a:r>
            <a:endParaRPr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Titlu</a:t>
            </a: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proiect</a:t>
            </a: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Construind</a:t>
            </a: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Viitorul</a:t>
            </a: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cu Practica </a:t>
            </a:r>
            <a:r>
              <a:rPr lang="en-US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Elevilor</a:t>
            </a: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Un </a:t>
            </a:r>
            <a:r>
              <a:rPr lang="en-US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Proiect</a:t>
            </a: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Educațional</a:t>
            </a:r>
            <a:endParaRPr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Cod SMIS:316947</a:t>
            </a:r>
            <a:endParaRPr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Colegiul</a:t>
            </a:r>
            <a:r>
              <a:rPr lang="en-US" sz="2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“ Vasile Lovinescu” </a:t>
            </a:r>
            <a:r>
              <a:rPr lang="en-US" sz="2800" b="1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Fălticeni</a:t>
            </a:r>
            <a:endParaRPr sz="28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1950" y="571500"/>
            <a:ext cx="192405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87921" y="358603"/>
            <a:ext cx="904875" cy="90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06325" y="304800"/>
            <a:ext cx="904875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FE651E-97EF-29E8-03BB-81A06EFEAE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" y="244448"/>
            <a:ext cx="912720" cy="9048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2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43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" name="Google Shape;234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43587" y="1590675"/>
            <a:ext cx="504825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2"/>
          <p:cNvSpPr txBox="1"/>
          <p:nvPr/>
        </p:nvSpPr>
        <p:spPr>
          <a:xfrm>
            <a:off x="1681085" y="2162175"/>
            <a:ext cx="78105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1" u="none" strike="noStrike" cap="none" dirty="0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 "Nu </a:t>
            </a:r>
            <a:r>
              <a:rPr lang="en-US" sz="3600" b="0" i="1" u="none" strike="noStrike" cap="none" dirty="0" err="1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moștenim</a:t>
            </a:r>
            <a:r>
              <a:rPr lang="en-US" sz="3600" b="0" i="1" u="none" strike="noStrike" cap="none" dirty="0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b="0" i="1" u="none" strike="noStrike" cap="none" dirty="0" err="1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pământul</a:t>
            </a:r>
            <a:r>
              <a:rPr lang="en-US" sz="3600" b="0" i="1" u="none" strike="noStrike" cap="none" dirty="0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 de la </a:t>
            </a:r>
            <a:r>
              <a:rPr lang="en-US" sz="3600" b="0" i="1" u="none" strike="noStrike" cap="none" dirty="0" err="1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strămoșii</a:t>
            </a:r>
            <a:r>
              <a:rPr lang="en-US" sz="3600" b="0" i="1" u="none" strike="noStrike" cap="none" dirty="0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b="0" i="1" u="none" strike="noStrike" cap="none" dirty="0" err="1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noștri</a:t>
            </a:r>
            <a:r>
              <a:rPr lang="en-US" sz="3600" b="0" i="1" u="none" strike="noStrike" cap="none" dirty="0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3600" b="0" i="1" u="none" strike="noStrike" cap="none" dirty="0" err="1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îl</a:t>
            </a:r>
            <a:r>
              <a:rPr lang="en-US" sz="3600" b="0" i="1" u="none" strike="noStrike" cap="none" dirty="0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b="0" i="1" u="none" strike="noStrike" cap="none" dirty="0" err="1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împrumutăm</a:t>
            </a:r>
            <a:r>
              <a:rPr lang="en-US" sz="3600" b="0" i="1" u="none" strike="noStrike" cap="none" dirty="0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 de la </a:t>
            </a:r>
            <a:r>
              <a:rPr lang="en-US" sz="3600" b="0" i="1" u="none" strike="noStrike" cap="none" dirty="0" err="1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copiii</a:t>
            </a:r>
            <a:r>
              <a:rPr lang="en-US" sz="3600" b="0" i="1" u="none" strike="noStrike" cap="none" dirty="0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b="0" i="1" u="none" strike="noStrike" cap="none" dirty="0" err="1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noștri</a:t>
            </a:r>
            <a:r>
              <a:rPr lang="en-US" sz="3600" b="0" i="1" u="none" strike="noStrike" cap="none" dirty="0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." </a:t>
            </a:r>
            <a:endParaRPr dirty="0"/>
          </a:p>
        </p:txBody>
      </p:sp>
      <p:sp>
        <p:nvSpPr>
          <p:cNvPr id="236" name="Google Shape;236;p22"/>
          <p:cNvSpPr txBox="1"/>
          <p:nvPr/>
        </p:nvSpPr>
        <p:spPr>
          <a:xfrm>
            <a:off x="5263741" y="3943350"/>
            <a:ext cx="4362598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1" u="none" strike="noStrike" cap="none" dirty="0">
                <a:solidFill>
                  <a:srgbClr val="7F8C8D"/>
                </a:solidFill>
                <a:latin typeface="Lato"/>
                <a:ea typeface="Lato"/>
                <a:cs typeface="Lato"/>
                <a:sym typeface="Lato"/>
              </a:rPr>
              <a:t>— Proverb Indian (</a:t>
            </a:r>
            <a:r>
              <a:rPr lang="en-US" sz="1800" b="0" i="1" u="none" strike="noStrike" cap="none" dirty="0" err="1">
                <a:solidFill>
                  <a:srgbClr val="7F8C8D"/>
                </a:solidFill>
                <a:latin typeface="Lato"/>
                <a:ea typeface="Lato"/>
                <a:cs typeface="Lato"/>
                <a:sym typeface="Lato"/>
              </a:rPr>
              <a:t>Principiul</a:t>
            </a:r>
            <a:r>
              <a:rPr lang="en-US" sz="1800" b="0" i="1" u="none" strike="noStrike" cap="none" dirty="0">
                <a:solidFill>
                  <a:srgbClr val="7F8C8D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1" u="none" strike="noStrike" cap="none" dirty="0" err="1">
                <a:solidFill>
                  <a:srgbClr val="7F8C8D"/>
                </a:solidFill>
                <a:latin typeface="Lato"/>
                <a:ea typeface="Lato"/>
                <a:cs typeface="Lato"/>
                <a:sym typeface="Lato"/>
              </a:rPr>
              <a:t>Sustenabilității</a:t>
            </a:r>
            <a:r>
              <a:rPr lang="en-US" sz="1800" b="0" i="1" u="none" strike="noStrike" cap="none" dirty="0">
                <a:solidFill>
                  <a:srgbClr val="7F8C8D"/>
                </a:solidFill>
                <a:latin typeface="Lato"/>
                <a:ea typeface="Lato"/>
                <a:cs typeface="Lato"/>
                <a:sym typeface="Lato"/>
              </a:rPr>
              <a:t>)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3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43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2" name="Google Shape;242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9750" y="1871662"/>
            <a:ext cx="952500" cy="95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3"/>
          <p:cNvSpPr txBox="1"/>
          <p:nvPr/>
        </p:nvSpPr>
        <p:spPr>
          <a:xfrm>
            <a:off x="4150756" y="3109912"/>
            <a:ext cx="3890486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ÎNTREBĂRI?</a:t>
            </a:r>
            <a:endParaRPr/>
          </a:p>
        </p:txBody>
      </p:sp>
      <p:sp>
        <p:nvSpPr>
          <p:cNvPr id="244" name="Google Shape;244;p23"/>
          <p:cNvSpPr txBox="1"/>
          <p:nvPr/>
        </p:nvSpPr>
        <p:spPr>
          <a:xfrm>
            <a:off x="4243387" y="3929062"/>
            <a:ext cx="37052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Succes tuturor elevilor în stagiul de practică!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43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-200493" y="3040500"/>
            <a:ext cx="5238750" cy="1238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0" b="1" i="0" u="none" strike="noStrike" cap="none" dirty="0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100%</a:t>
            </a:r>
            <a:endParaRPr dirty="0"/>
          </a:p>
        </p:txBody>
      </p:sp>
      <p:sp>
        <p:nvSpPr>
          <p:cNvPr id="98" name="Google Shape;98;p14"/>
          <p:cNvSpPr txBox="1"/>
          <p:nvPr/>
        </p:nvSpPr>
        <p:spPr>
          <a:xfrm>
            <a:off x="-159114" y="4348997"/>
            <a:ext cx="523875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 err="1">
                <a:solidFill>
                  <a:srgbClr val="40916C"/>
                </a:solidFill>
                <a:latin typeface="Lato"/>
                <a:ea typeface="Lato"/>
                <a:cs typeface="Lato"/>
                <a:sym typeface="Lato"/>
              </a:rPr>
              <a:t>Orientare</a:t>
            </a:r>
            <a:r>
              <a:rPr lang="en-US" sz="4000" b="1" i="0" u="none" strike="noStrike" cap="none" dirty="0">
                <a:solidFill>
                  <a:srgbClr val="40916C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lang="ro-RO" sz="4000" b="1" i="0" u="none" strike="noStrike" cap="none" dirty="0">
              <a:solidFill>
                <a:srgbClr val="40916C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 err="1">
                <a:solidFill>
                  <a:srgbClr val="40916C"/>
                </a:solidFill>
                <a:latin typeface="Lato"/>
                <a:ea typeface="Lato"/>
                <a:cs typeface="Lato"/>
                <a:sym typeface="Lato"/>
              </a:rPr>
              <a:t>spre</a:t>
            </a:r>
            <a:r>
              <a:rPr lang="en-US" sz="4000" b="1" i="0" u="none" strike="noStrike" cap="none" dirty="0">
                <a:solidFill>
                  <a:srgbClr val="40916C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lang="ro-RO" sz="4000" b="1" i="0" u="none" strike="noStrike" cap="none" dirty="0">
              <a:solidFill>
                <a:srgbClr val="40916C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 err="1">
                <a:solidFill>
                  <a:srgbClr val="40916C"/>
                </a:solidFill>
                <a:latin typeface="Lato"/>
                <a:ea typeface="Lato"/>
                <a:cs typeface="Lato"/>
                <a:sym typeface="Lato"/>
              </a:rPr>
              <a:t>Sustenabilitate</a:t>
            </a:r>
            <a:endParaRPr sz="4000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448019" y="2425541"/>
            <a:ext cx="550068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 err="1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Obiectivele</a:t>
            </a:r>
            <a:r>
              <a:rPr lang="en-US" sz="3200" b="1" i="0" u="none" strike="noStrike" cap="none" dirty="0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200" b="1" i="0" u="none" strike="noStrike" cap="none" dirty="0" err="1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Stagiului</a:t>
            </a:r>
            <a:endParaRPr sz="3200" dirty="0"/>
          </a:p>
        </p:txBody>
      </p:sp>
      <p:sp>
        <p:nvSpPr>
          <p:cNvPr id="100" name="Google Shape;100;p14"/>
          <p:cNvSpPr txBox="1"/>
          <p:nvPr/>
        </p:nvSpPr>
        <p:spPr>
          <a:xfrm>
            <a:off x="5259987" y="3579907"/>
            <a:ext cx="6586303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Integrarea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principiilor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economiei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circulare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în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HoReCa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101" name="Google Shape;101;p14"/>
          <p:cNvSpPr txBox="1"/>
          <p:nvPr/>
        </p:nvSpPr>
        <p:spPr>
          <a:xfrm>
            <a:off x="5272477" y="3237737"/>
            <a:ext cx="6135037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Reducerea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amprentei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de carbon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prin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management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eficient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102" name="Google Shape;102;p14"/>
          <p:cNvSpPr txBox="1"/>
          <p:nvPr/>
        </p:nvSpPr>
        <p:spPr>
          <a:xfrm>
            <a:off x="5223760" y="4082017"/>
            <a:ext cx="5930171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Formarea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competențelor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digitale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și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"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verzi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"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pentru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elevi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103" name="Google Shape;103;p14"/>
          <p:cNvSpPr txBox="1"/>
          <p:nvPr/>
        </p:nvSpPr>
        <p:spPr>
          <a:xfrm>
            <a:off x="5299024" y="4590520"/>
            <a:ext cx="5238750" cy="393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Promovarea</a:t>
            </a:r>
            <a:r>
              <a:rPr lang="en-US" sz="16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00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turismului</a:t>
            </a:r>
            <a:r>
              <a:rPr lang="en-US" sz="16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00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responsabil</a:t>
            </a:r>
            <a:r>
              <a:rPr lang="en-US" sz="16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00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în</a:t>
            </a:r>
            <a:r>
              <a:rPr lang="en-US" sz="16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Bucovina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pic>
        <p:nvPicPr>
          <p:cNvPr id="104" name="Google Shape;104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8257" y="3328987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9487" y="3733322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8257" y="4214812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9487" y="4742894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4"/>
          <p:cNvSpPr txBox="1"/>
          <p:nvPr/>
        </p:nvSpPr>
        <p:spPr>
          <a:xfrm>
            <a:off x="762000" y="64770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Impactul Proiectului PEO</a:t>
            </a:r>
            <a:endParaRPr/>
          </a:p>
        </p:txBody>
      </p:sp>
      <p:sp>
        <p:nvSpPr>
          <p:cNvPr id="109" name="Google Shape;109;p14"/>
          <p:cNvSpPr/>
          <p:nvPr/>
        </p:nvSpPr>
        <p:spPr>
          <a:xfrm>
            <a:off x="571500" y="647700"/>
            <a:ext cx="57150" cy="600075"/>
          </a:xfrm>
          <a:prstGeom prst="rect">
            <a:avLst/>
          </a:prstGeom>
          <a:solidFill>
            <a:srgbClr val="4091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 descr="sustenabilitate: 2.470.668 imagini, fotografii de stoc și ilustrații  royalty free | Shutterstock">
            <a:extLst>
              <a:ext uri="{FF2B5EF4-FFF2-40B4-BE49-F238E27FC236}">
                <a16:creationId xmlns:a16="http://schemas.microsoft.com/office/drawing/2014/main" id="{B7FAE643-3E9C-FDF9-0AC3-0F89001075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2336"/>
          <a:stretch>
            <a:fillRect/>
          </a:stretch>
        </p:blipFill>
        <p:spPr>
          <a:xfrm>
            <a:off x="5787920" y="396461"/>
            <a:ext cx="3532292" cy="19637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1750" y="2052637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43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5"/>
          <p:cNvSpPr txBox="1"/>
          <p:nvPr/>
        </p:nvSpPr>
        <p:spPr>
          <a:xfrm>
            <a:off x="600075" y="1552575"/>
            <a:ext cx="5238750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Situată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doar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500</a:t>
            </a:r>
            <a:r>
              <a:rPr lang="ro-RO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m de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Mănăstirea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Voroneț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pensiunea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reprezintă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laboratorul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ideal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pentru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economia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verde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datorită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dirty="0"/>
          </a:p>
        </p:txBody>
      </p:sp>
      <p:pic>
        <p:nvPicPr>
          <p:cNvPr id="118" name="Google Shape;118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1" y="721518"/>
            <a:ext cx="5219700" cy="37909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9" name="Google Shape;119;p15"/>
          <p:cNvSpPr txBox="1"/>
          <p:nvPr/>
        </p:nvSpPr>
        <p:spPr>
          <a:xfrm>
            <a:off x="647700" y="3652837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20" name="Google Shape;120;p15"/>
          <p:cNvSpPr txBox="1"/>
          <p:nvPr/>
        </p:nvSpPr>
        <p:spPr>
          <a:xfrm>
            <a:off x="762000" y="3652837"/>
            <a:ext cx="5619750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Structurii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arhitecturale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tradiționale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materiale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naturale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dirty="0"/>
          </a:p>
        </p:txBody>
      </p:sp>
      <p:sp>
        <p:nvSpPr>
          <p:cNvPr id="121" name="Google Shape;121;p15"/>
          <p:cNvSpPr txBox="1"/>
          <p:nvPr/>
        </p:nvSpPr>
        <p:spPr>
          <a:xfrm>
            <a:off x="647700" y="3957637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22" name="Google Shape;122;p15"/>
          <p:cNvSpPr txBox="1"/>
          <p:nvPr/>
        </p:nvSpPr>
        <p:spPr>
          <a:xfrm>
            <a:off x="762000" y="3957637"/>
            <a:ext cx="6343338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Dependenței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resurse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locale (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apă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munte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produse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lang="ro-RO" b="0" i="0" u="none" strike="noStrike" cap="none" dirty="0">
              <a:solidFill>
                <a:srgbClr val="34495E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din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gospodărie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dirty="0"/>
          </a:p>
        </p:txBody>
      </p:sp>
      <p:sp>
        <p:nvSpPr>
          <p:cNvPr id="123" name="Google Shape;123;p15"/>
          <p:cNvSpPr txBox="1"/>
          <p:nvPr/>
        </p:nvSpPr>
        <p:spPr>
          <a:xfrm>
            <a:off x="647700" y="4928901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 dirty="0"/>
          </a:p>
        </p:txBody>
      </p:sp>
      <p:sp>
        <p:nvSpPr>
          <p:cNvPr id="124" name="Google Shape;124;p15"/>
          <p:cNvSpPr txBox="1"/>
          <p:nvPr/>
        </p:nvSpPr>
        <p:spPr>
          <a:xfrm>
            <a:off x="704850" y="4762499"/>
            <a:ext cx="6886263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Contextului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geografic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într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-o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zonă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naturală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protejată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125" name="Google Shape;125;p15"/>
          <p:cNvSpPr txBox="1"/>
          <p:nvPr/>
        </p:nvSpPr>
        <p:spPr>
          <a:xfrm>
            <a:off x="762000" y="64770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Locația Practicii: Pensiunea Valeria</a:t>
            </a:r>
            <a:endParaRPr/>
          </a:p>
        </p:txBody>
      </p:sp>
      <p:sp>
        <p:nvSpPr>
          <p:cNvPr id="126" name="Google Shape;126;p15"/>
          <p:cNvSpPr/>
          <p:nvPr/>
        </p:nvSpPr>
        <p:spPr>
          <a:xfrm>
            <a:off x="571500" y="647700"/>
            <a:ext cx="57150" cy="600075"/>
          </a:xfrm>
          <a:prstGeom prst="rect">
            <a:avLst/>
          </a:prstGeom>
          <a:solidFill>
            <a:srgbClr val="4091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4443412"/>
            <a:ext cx="11049000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090612"/>
            <a:ext cx="3492400" cy="306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650" y="1090612"/>
            <a:ext cx="3492549" cy="306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7950" y="1090612"/>
            <a:ext cx="3492400" cy="306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6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43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1025" y="4452937"/>
            <a:ext cx="11029950" cy="236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6"/>
          <p:cNvSpPr txBox="1"/>
          <p:nvPr/>
        </p:nvSpPr>
        <p:spPr>
          <a:xfrm>
            <a:off x="844234" y="2243137"/>
            <a:ext cx="294693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Sourcing Local</a:t>
            </a:r>
            <a:endParaRPr/>
          </a:p>
        </p:txBody>
      </p:sp>
      <p:sp>
        <p:nvSpPr>
          <p:cNvPr id="139" name="Google Shape;139;p16"/>
          <p:cNvSpPr txBox="1"/>
          <p:nvPr/>
        </p:nvSpPr>
        <p:spPr>
          <a:xfrm>
            <a:off x="914400" y="2757487"/>
            <a:ext cx="2806600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Aprovizionare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de la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producătorii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locali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pe o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rază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de 0-50 km.</a:t>
            </a:r>
            <a:endParaRPr dirty="0"/>
          </a:p>
        </p:txBody>
      </p:sp>
      <p:sp>
        <p:nvSpPr>
          <p:cNvPr id="140" name="Google Shape;140;p16"/>
          <p:cNvSpPr txBox="1"/>
          <p:nvPr/>
        </p:nvSpPr>
        <p:spPr>
          <a:xfrm>
            <a:off x="4622382" y="2243137"/>
            <a:ext cx="2947087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Zero Waste</a:t>
            </a:r>
            <a:endParaRPr/>
          </a:p>
        </p:txBody>
      </p:sp>
      <p:sp>
        <p:nvSpPr>
          <p:cNvPr id="141" name="Google Shape;141;p16"/>
          <p:cNvSpPr txBox="1"/>
          <p:nvPr/>
        </p:nvSpPr>
        <p:spPr>
          <a:xfrm>
            <a:off x="4692550" y="2757487"/>
            <a:ext cx="2806749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Optimizarea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porțiilor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și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refolosirea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creativă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a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materiilor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prime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142" name="Google Shape;142;p16"/>
          <p:cNvSpPr txBox="1"/>
          <p:nvPr/>
        </p:nvSpPr>
        <p:spPr>
          <a:xfrm>
            <a:off x="8400685" y="2243137"/>
            <a:ext cx="294693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Meniu Sezonier</a:t>
            </a:r>
            <a:endParaRPr/>
          </a:p>
        </p:txBody>
      </p:sp>
      <p:sp>
        <p:nvSpPr>
          <p:cNvPr id="143" name="Google Shape;143;p16"/>
          <p:cNvSpPr txBox="1"/>
          <p:nvPr/>
        </p:nvSpPr>
        <p:spPr>
          <a:xfrm>
            <a:off x="8470850" y="2757487"/>
            <a:ext cx="2806600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Gătirea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produselor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tradiționale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folosind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ingrediente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sezon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pic>
        <p:nvPicPr>
          <p:cNvPr id="144" name="Google Shape;144;p1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79575" y="1481137"/>
            <a:ext cx="4762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6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886301" y="1481137"/>
            <a:ext cx="41910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6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64600" y="1481137"/>
            <a:ext cx="41910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6"/>
          <p:cNvSpPr txBox="1"/>
          <p:nvPr/>
        </p:nvSpPr>
        <p:spPr>
          <a:xfrm>
            <a:off x="762000" y="109537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Pilonul 1: Gastronomie Verde</a:t>
            </a:r>
            <a:endParaRPr/>
          </a:p>
        </p:txBody>
      </p:sp>
      <p:sp>
        <p:nvSpPr>
          <p:cNvPr id="148" name="Google Shape;148;p16"/>
          <p:cNvSpPr/>
          <p:nvPr/>
        </p:nvSpPr>
        <p:spPr>
          <a:xfrm>
            <a:off x="571500" y="109537"/>
            <a:ext cx="57150" cy="600075"/>
          </a:xfrm>
          <a:prstGeom prst="rect">
            <a:avLst/>
          </a:prstGeom>
          <a:solidFill>
            <a:srgbClr val="4091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019331"/>
            <a:ext cx="11049000" cy="601105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7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43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7"/>
          <p:cNvSpPr txBox="1"/>
          <p:nvPr/>
        </p:nvSpPr>
        <p:spPr>
          <a:xfrm>
            <a:off x="571500" y="5067300"/>
            <a:ext cx="11049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Ținte de eficiență energetică monitorizate de elevi în timpul stagiului.</a:t>
            </a:r>
            <a:endParaRPr/>
          </a:p>
        </p:txBody>
      </p:sp>
      <p:sp>
        <p:nvSpPr>
          <p:cNvPr id="157" name="Google Shape;157;p17"/>
          <p:cNvSpPr txBox="1"/>
          <p:nvPr/>
        </p:nvSpPr>
        <p:spPr>
          <a:xfrm>
            <a:off x="762000" y="64770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Eficiența Resurselor: Energie și Apă</a:t>
            </a:r>
            <a:endParaRPr/>
          </a:p>
        </p:txBody>
      </p:sp>
      <p:sp>
        <p:nvSpPr>
          <p:cNvPr id="158" name="Google Shape;158;p17"/>
          <p:cNvSpPr/>
          <p:nvPr/>
        </p:nvSpPr>
        <p:spPr>
          <a:xfrm>
            <a:off x="571500" y="647700"/>
            <a:ext cx="57150" cy="600075"/>
          </a:xfrm>
          <a:prstGeom prst="rect">
            <a:avLst/>
          </a:prstGeom>
          <a:solidFill>
            <a:srgbClr val="4091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8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43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8"/>
          <p:cNvSpPr txBox="1"/>
          <p:nvPr/>
        </p:nvSpPr>
        <p:spPr>
          <a:xfrm>
            <a:off x="571500" y="1743075"/>
            <a:ext cx="5200650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Managementul Deșeurilor</a:t>
            </a:r>
            <a:endParaRPr/>
          </a:p>
        </p:txBody>
      </p:sp>
      <p:sp>
        <p:nvSpPr>
          <p:cNvPr id="166" name="Google Shape;166;p18"/>
          <p:cNvSpPr txBox="1"/>
          <p:nvPr/>
        </p:nvSpPr>
        <p:spPr>
          <a:xfrm>
            <a:off x="571500" y="3324225"/>
            <a:ext cx="4953000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Elevii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vor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implementa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și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monitoriza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sistemele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colectare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selectivă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și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compostare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dirty="0"/>
          </a:p>
        </p:txBody>
      </p:sp>
      <p:pic>
        <p:nvPicPr>
          <p:cNvPr id="167" name="Google Shape;167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7620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8"/>
          <p:cNvSpPr txBox="1"/>
          <p:nvPr/>
        </p:nvSpPr>
        <p:spPr>
          <a:xfrm>
            <a:off x="838200" y="4229100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69" name="Google Shape;169;p18"/>
          <p:cNvSpPr txBox="1"/>
          <p:nvPr/>
        </p:nvSpPr>
        <p:spPr>
          <a:xfrm>
            <a:off x="952500" y="4229100"/>
            <a:ext cx="4572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Identificarea fluxurilor de deșeuri.</a:t>
            </a:r>
            <a:endParaRPr/>
          </a:p>
        </p:txBody>
      </p:sp>
      <p:sp>
        <p:nvSpPr>
          <p:cNvPr id="170" name="Google Shape;170;p18"/>
          <p:cNvSpPr txBox="1"/>
          <p:nvPr/>
        </p:nvSpPr>
        <p:spPr>
          <a:xfrm>
            <a:off x="838200" y="4533900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71" name="Google Shape;171;p18"/>
          <p:cNvSpPr txBox="1"/>
          <p:nvPr/>
        </p:nvSpPr>
        <p:spPr>
          <a:xfrm>
            <a:off x="952500" y="4533900"/>
            <a:ext cx="4572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Compostarea resturilor organice pentru grădină.</a:t>
            </a:r>
            <a:endParaRPr/>
          </a:p>
        </p:txBody>
      </p:sp>
      <p:sp>
        <p:nvSpPr>
          <p:cNvPr id="172" name="Google Shape;172;p18"/>
          <p:cNvSpPr txBox="1"/>
          <p:nvPr/>
        </p:nvSpPr>
        <p:spPr>
          <a:xfrm>
            <a:off x="838200" y="4838700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73" name="Google Shape;173;p18"/>
          <p:cNvSpPr txBox="1"/>
          <p:nvPr/>
        </p:nvSpPr>
        <p:spPr>
          <a:xfrm>
            <a:off x="952500" y="4838700"/>
            <a:ext cx="4572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Eliminarea plasticului de unică folosință.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1750" y="3176587"/>
            <a:ext cx="5238750" cy="183832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9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43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9"/>
          <p:cNvSpPr txBox="1"/>
          <p:nvPr/>
        </p:nvSpPr>
        <p:spPr>
          <a:xfrm>
            <a:off x="5386309" y="2586038"/>
            <a:ext cx="550068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Reducerea</a:t>
            </a:r>
            <a:r>
              <a:rPr lang="en-US" sz="2400" b="1" i="0" u="none" strike="noStrike" cap="none" dirty="0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1" i="0" u="none" strike="noStrike" cap="none" dirty="0" err="1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Consumului</a:t>
            </a:r>
            <a:r>
              <a:rPr lang="en-US" sz="2400" b="1" i="0" u="none" strike="noStrike" cap="none" dirty="0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 de </a:t>
            </a:r>
            <a:r>
              <a:rPr lang="ro-RO" sz="2400" b="1" dirty="0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r>
              <a:rPr lang="en-US" sz="2400" b="1" i="0" u="none" strike="noStrike" cap="none" dirty="0" err="1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ârtie</a:t>
            </a:r>
            <a:endParaRPr sz="2400" dirty="0"/>
          </a:p>
        </p:txBody>
      </p:sp>
      <p:sp>
        <p:nvSpPr>
          <p:cNvPr id="184" name="Google Shape;184;p19"/>
          <p:cNvSpPr txBox="1"/>
          <p:nvPr/>
        </p:nvSpPr>
        <p:spPr>
          <a:xfrm>
            <a:off x="6629400" y="3424237"/>
            <a:ext cx="47434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Check-in Online:</a:t>
            </a:r>
            <a:r>
              <a:rPr lang="en-US" sz="1500" b="0" i="0" u="none" strike="noStrike" cap="none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Eliminarea formularelor fizice.</a:t>
            </a:r>
            <a:endParaRPr/>
          </a:p>
        </p:txBody>
      </p:sp>
      <p:sp>
        <p:nvSpPr>
          <p:cNvPr id="185" name="Google Shape;185;p19"/>
          <p:cNvSpPr txBox="1"/>
          <p:nvPr/>
        </p:nvSpPr>
        <p:spPr>
          <a:xfrm>
            <a:off x="6629400" y="3871912"/>
            <a:ext cx="47434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Meniu QR Code:</a:t>
            </a:r>
            <a:r>
              <a:rPr lang="en-US" sz="1500" b="0" i="0" u="none" strike="noStrike" cap="none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Actualizare instantanee, fără tipărire.</a:t>
            </a:r>
            <a:endParaRPr/>
          </a:p>
        </p:txBody>
      </p:sp>
      <p:sp>
        <p:nvSpPr>
          <p:cNvPr id="186" name="Google Shape;186;p19"/>
          <p:cNvSpPr txBox="1"/>
          <p:nvPr/>
        </p:nvSpPr>
        <p:spPr>
          <a:xfrm>
            <a:off x="6629399" y="4319587"/>
            <a:ext cx="5362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Facturare</a:t>
            </a:r>
            <a:r>
              <a:rPr lang="en-US" sz="1500" b="1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b="1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Digitală</a:t>
            </a:r>
            <a:r>
              <a:rPr lang="en-US" sz="1500" b="1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Transmiterea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documentelor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pe e-mail.</a:t>
            </a:r>
            <a:endParaRPr dirty="0"/>
          </a:p>
        </p:txBody>
      </p:sp>
      <p:sp>
        <p:nvSpPr>
          <p:cNvPr id="187" name="Google Shape;187;p19"/>
          <p:cNvSpPr txBox="1"/>
          <p:nvPr/>
        </p:nvSpPr>
        <p:spPr>
          <a:xfrm>
            <a:off x="762000" y="64770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Digitalizare în HoReCa</a:t>
            </a:r>
            <a:endParaRPr/>
          </a:p>
        </p:txBody>
      </p:sp>
      <p:sp>
        <p:nvSpPr>
          <p:cNvPr id="188" name="Google Shape;188;p19"/>
          <p:cNvSpPr/>
          <p:nvPr/>
        </p:nvSpPr>
        <p:spPr>
          <a:xfrm>
            <a:off x="571500" y="647700"/>
            <a:ext cx="57150" cy="600075"/>
          </a:xfrm>
          <a:prstGeom prst="rect">
            <a:avLst/>
          </a:prstGeom>
          <a:solidFill>
            <a:srgbClr val="4091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 descr="Ce înseamnă, practic, digitalizare pentru un hotel">
            <a:extLst>
              <a:ext uri="{FF2B5EF4-FFF2-40B4-BE49-F238E27FC236}">
                <a16:creationId xmlns:a16="http://schemas.microsoft.com/office/drawing/2014/main" id="{21CF6D01-CAF4-59B0-5D88-89940ED74F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708" y="1283221"/>
            <a:ext cx="2476500" cy="18478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Digitalizarea in HoReCa – PRACTITUR – Stagii inovative">
            <a:extLst>
              <a:ext uri="{FF2B5EF4-FFF2-40B4-BE49-F238E27FC236}">
                <a16:creationId xmlns:a16="http://schemas.microsoft.com/office/drawing/2014/main" id="{6E4A0BF3-1F19-BD66-C3AD-D4E4D605E0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8359" y="2147887"/>
            <a:ext cx="2647950" cy="17240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Soft HORECA - SOFTWARE IMAGINATION &amp; VISION (SIMAVI)">
            <a:extLst>
              <a:ext uri="{FF2B5EF4-FFF2-40B4-BE49-F238E27FC236}">
                <a16:creationId xmlns:a16="http://schemas.microsoft.com/office/drawing/2014/main" id="{05FE787C-1F25-9801-E507-A91227F896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5" y="4251116"/>
            <a:ext cx="2743200" cy="1666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 descr="Meniu Digital QR — Crește Vânzările cu 15% în Restaurant | Startup Delivery">
            <a:extLst>
              <a:ext uri="{FF2B5EF4-FFF2-40B4-BE49-F238E27FC236}">
                <a16:creationId xmlns:a16="http://schemas.microsoft.com/office/drawing/2014/main" id="{1F648E46-026F-C1CD-2401-A70396BE5A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2375" y="4213015"/>
            <a:ext cx="2619375" cy="1743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QR CODE meniu digital lemn horeca - Atelier Rumegus">
            <a:extLst>
              <a:ext uri="{FF2B5EF4-FFF2-40B4-BE49-F238E27FC236}">
                <a16:creationId xmlns:a16="http://schemas.microsoft.com/office/drawing/2014/main" id="{CF9A71C3-E59C-29B5-FCBD-B798BF095C5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11545"/>
          <a:stretch>
            <a:fillRect/>
          </a:stretch>
        </p:blipFill>
        <p:spPr>
          <a:xfrm>
            <a:off x="6755726" y="99777"/>
            <a:ext cx="2143125" cy="1895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B4A008-0908-0D37-A752-B4E9D8ABD89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2536" b="23093"/>
          <a:stretch>
            <a:fillRect/>
          </a:stretch>
        </p:blipFill>
        <p:spPr>
          <a:xfrm>
            <a:off x="6629399" y="5143319"/>
            <a:ext cx="2489927" cy="15493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0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43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0"/>
          <p:cNvSpPr txBox="1"/>
          <p:nvPr/>
        </p:nvSpPr>
        <p:spPr>
          <a:xfrm>
            <a:off x="2544112" y="2053887"/>
            <a:ext cx="660082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 err="1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Turism</a:t>
            </a:r>
            <a:r>
              <a:rPr lang="en-US" sz="2800" b="1" i="0" u="none" strike="noStrike" cap="none" dirty="0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 de </a:t>
            </a:r>
            <a:r>
              <a:rPr lang="en-US" sz="2800" b="1" i="0" u="none" strike="noStrike" cap="none" dirty="0" err="1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Experiență</a:t>
            </a:r>
            <a:endParaRPr sz="2800" dirty="0"/>
          </a:p>
        </p:txBody>
      </p:sp>
      <p:sp>
        <p:nvSpPr>
          <p:cNvPr id="196" name="Google Shape;196;p20"/>
          <p:cNvSpPr txBox="1"/>
          <p:nvPr/>
        </p:nvSpPr>
        <p:spPr>
          <a:xfrm>
            <a:off x="371007" y="2845451"/>
            <a:ext cx="6286500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Elevii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învață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să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ghideze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turiștii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către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activități</a:t>
            </a:r>
            <a:r>
              <a:rPr lang="en-US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cu impact minim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dirty="0"/>
          </a:p>
        </p:txBody>
      </p:sp>
      <p:pic>
        <p:nvPicPr>
          <p:cNvPr id="197" name="Google Shape;197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3607" y="2269330"/>
            <a:ext cx="333375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0"/>
          <p:cNvSpPr txBox="1"/>
          <p:nvPr/>
        </p:nvSpPr>
        <p:spPr>
          <a:xfrm>
            <a:off x="571500" y="3790950"/>
            <a:ext cx="62865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8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Trasee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de trekking </a:t>
            </a:r>
            <a:r>
              <a:rPr lang="en-US" sz="1500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către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ro-RO" sz="1500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Mănăstirea Voroneț și Schitul Daniil Sihastru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199" name="Google Shape;199;p20"/>
          <p:cNvSpPr txBox="1"/>
          <p:nvPr/>
        </p:nvSpPr>
        <p:spPr>
          <a:xfrm>
            <a:off x="571500" y="4095750"/>
            <a:ext cx="62865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812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Închirieri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500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biciclete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pentru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b="0" i="0" u="none" strike="noStrike" cap="none" dirty="0" err="1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explorarea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ro-RO" sz="1500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cartierului Voroneț</a:t>
            </a:r>
            <a:r>
              <a:rPr lang="en-US" sz="1500" b="0" i="0" u="none" strike="noStrike" cap="none" dirty="0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200" name="Google Shape;200;p20"/>
          <p:cNvSpPr txBox="1"/>
          <p:nvPr/>
        </p:nvSpPr>
        <p:spPr>
          <a:xfrm>
            <a:off x="571500" y="4400550"/>
            <a:ext cx="62865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4495E"/>
                </a:solidFill>
                <a:latin typeface="Lato"/>
                <a:ea typeface="Lato"/>
                <a:cs typeface="Lato"/>
                <a:sym typeface="Lato"/>
              </a:rPr>
              <a:t>Observarea florei și faunei locale fără perturbare.</a:t>
            </a:r>
            <a:endParaRPr/>
          </a:p>
        </p:txBody>
      </p:sp>
      <p:pic>
        <p:nvPicPr>
          <p:cNvPr id="201" name="Google Shape;201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852862"/>
            <a:ext cx="1428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4157662"/>
            <a:ext cx="23812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462462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0"/>
          <p:cNvSpPr txBox="1"/>
          <p:nvPr/>
        </p:nvSpPr>
        <p:spPr>
          <a:xfrm>
            <a:off x="762000" y="64770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Patrimoniu și Eco-Turism</a:t>
            </a:r>
            <a:endParaRPr/>
          </a:p>
        </p:txBody>
      </p:sp>
      <p:sp>
        <p:nvSpPr>
          <p:cNvPr id="205" name="Google Shape;205;p20"/>
          <p:cNvSpPr/>
          <p:nvPr/>
        </p:nvSpPr>
        <p:spPr>
          <a:xfrm>
            <a:off x="571500" y="647700"/>
            <a:ext cx="57150" cy="600075"/>
          </a:xfrm>
          <a:prstGeom prst="rect">
            <a:avLst/>
          </a:prstGeom>
          <a:solidFill>
            <a:srgbClr val="4091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43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3" name="Google Shape;213;p21"/>
          <p:cNvGraphicFramePr/>
          <p:nvPr>
            <p:extLst>
              <p:ext uri="{D42A27DB-BD31-4B8C-83A1-F6EECF244321}">
                <p14:modId xmlns:p14="http://schemas.microsoft.com/office/powerpoint/2010/main" val="3585253983"/>
              </p:ext>
            </p:extLst>
          </p:nvPr>
        </p:nvGraphicFramePr>
        <p:xfrm>
          <a:off x="571500" y="2333625"/>
          <a:ext cx="9002475" cy="3248000"/>
        </p:xfrm>
        <a:graphic>
          <a:graphicData uri="http://schemas.openxmlformats.org/drawingml/2006/table">
            <a:tbl>
              <a:tblPr firstRow="1" bandRow="1">
                <a:noFill/>
                <a:tableStyleId>{AFA08B98-AB69-47B9-A963-073383A16426}</a:tableStyleId>
              </a:tblPr>
              <a:tblGrid>
                <a:gridCol w="2261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1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9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Departament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Activitate "Verde" Principală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B43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34495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Restaurant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34495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Auditarea risipei alimentare și sourcing local.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9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34495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Cazare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B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34495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Implementarea eco-curățeniei (detergenți bio).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B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9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 err="1">
                          <a:solidFill>
                            <a:srgbClr val="34495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Tehnic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34495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Monitorizarea consumului de energie și apă.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9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solidFill>
                            <a:srgbClr val="34495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Management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B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 err="1">
                          <a:solidFill>
                            <a:srgbClr val="34495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Crearea</a:t>
                      </a:r>
                      <a:r>
                        <a:rPr lang="en-US" sz="1500" b="0" i="0" u="none" strike="noStrike" cap="none" dirty="0">
                          <a:solidFill>
                            <a:srgbClr val="34495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</a:t>
                      </a:r>
                      <a:r>
                        <a:rPr lang="en-US" sz="1500" b="0" i="0" u="none" strike="noStrike" cap="none" dirty="0" err="1">
                          <a:solidFill>
                            <a:srgbClr val="34495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campaniilor</a:t>
                      </a:r>
                      <a:r>
                        <a:rPr lang="en-US" sz="1500" b="0" i="0" u="none" strike="noStrike" cap="none" dirty="0">
                          <a:solidFill>
                            <a:srgbClr val="34495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</a:t>
                      </a:r>
                      <a:r>
                        <a:rPr lang="en-US" sz="1500" b="0" i="0" u="none" strike="noStrike" cap="none" dirty="0" err="1">
                          <a:solidFill>
                            <a:srgbClr val="34495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digitale</a:t>
                      </a:r>
                      <a:r>
                        <a:rPr lang="en-US" sz="1500" b="0" i="0" u="none" strike="noStrike" cap="none" dirty="0">
                          <a:solidFill>
                            <a:srgbClr val="34495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de eco-</a:t>
                      </a:r>
                      <a:r>
                        <a:rPr lang="en-US" sz="1500" b="0" i="0" u="none" strike="noStrike" cap="none" dirty="0" err="1">
                          <a:solidFill>
                            <a:srgbClr val="34495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conștientizare</a:t>
                      </a:r>
                      <a:r>
                        <a:rPr lang="en-US" sz="1500" b="0" i="0" u="none" strike="noStrike" cap="none" dirty="0">
                          <a:solidFill>
                            <a:srgbClr val="34495E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.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B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14" name="Google Shape;214;p21"/>
          <p:cNvSpPr/>
          <p:nvPr/>
        </p:nvSpPr>
        <p:spPr>
          <a:xfrm>
            <a:off x="571500" y="3595687"/>
            <a:ext cx="2046535" cy="9525"/>
          </a:xfrm>
          <a:prstGeom prst="rect">
            <a:avLst/>
          </a:prstGeom>
          <a:solidFill>
            <a:srgbClr val="ECF0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1"/>
          <p:cNvSpPr/>
          <p:nvPr/>
        </p:nvSpPr>
        <p:spPr>
          <a:xfrm>
            <a:off x="2618035" y="3595687"/>
            <a:ext cx="2261294" cy="9525"/>
          </a:xfrm>
          <a:prstGeom prst="rect">
            <a:avLst/>
          </a:prstGeom>
          <a:solidFill>
            <a:srgbClr val="ECF0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1"/>
          <p:cNvSpPr/>
          <p:nvPr/>
        </p:nvSpPr>
        <p:spPr>
          <a:xfrm>
            <a:off x="4879330" y="3595687"/>
            <a:ext cx="6741169" cy="9525"/>
          </a:xfrm>
          <a:prstGeom prst="rect">
            <a:avLst/>
          </a:prstGeom>
          <a:solidFill>
            <a:srgbClr val="ECF0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1"/>
          <p:cNvSpPr/>
          <p:nvPr/>
        </p:nvSpPr>
        <p:spPr>
          <a:xfrm>
            <a:off x="571500" y="4252912"/>
            <a:ext cx="2046535" cy="9525"/>
          </a:xfrm>
          <a:prstGeom prst="rect">
            <a:avLst/>
          </a:prstGeom>
          <a:solidFill>
            <a:srgbClr val="ECF0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21"/>
          <p:cNvSpPr/>
          <p:nvPr/>
        </p:nvSpPr>
        <p:spPr>
          <a:xfrm>
            <a:off x="2618035" y="4252912"/>
            <a:ext cx="2261294" cy="9525"/>
          </a:xfrm>
          <a:prstGeom prst="rect">
            <a:avLst/>
          </a:prstGeom>
          <a:solidFill>
            <a:srgbClr val="ECF0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1"/>
          <p:cNvSpPr/>
          <p:nvPr/>
        </p:nvSpPr>
        <p:spPr>
          <a:xfrm>
            <a:off x="4879330" y="4252912"/>
            <a:ext cx="6741169" cy="9525"/>
          </a:xfrm>
          <a:prstGeom prst="rect">
            <a:avLst/>
          </a:prstGeom>
          <a:solidFill>
            <a:srgbClr val="ECF0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1"/>
          <p:cNvSpPr/>
          <p:nvPr/>
        </p:nvSpPr>
        <p:spPr>
          <a:xfrm>
            <a:off x="571500" y="4910137"/>
            <a:ext cx="2046535" cy="9525"/>
          </a:xfrm>
          <a:prstGeom prst="rect">
            <a:avLst/>
          </a:prstGeom>
          <a:solidFill>
            <a:srgbClr val="ECF0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1"/>
          <p:cNvSpPr/>
          <p:nvPr/>
        </p:nvSpPr>
        <p:spPr>
          <a:xfrm>
            <a:off x="2618035" y="4910137"/>
            <a:ext cx="2261294" cy="9525"/>
          </a:xfrm>
          <a:prstGeom prst="rect">
            <a:avLst/>
          </a:prstGeom>
          <a:solidFill>
            <a:srgbClr val="ECF0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1"/>
          <p:cNvSpPr/>
          <p:nvPr/>
        </p:nvSpPr>
        <p:spPr>
          <a:xfrm>
            <a:off x="4879330" y="4910137"/>
            <a:ext cx="6741169" cy="9525"/>
          </a:xfrm>
          <a:prstGeom prst="rect">
            <a:avLst/>
          </a:prstGeom>
          <a:solidFill>
            <a:srgbClr val="ECF0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1"/>
          <p:cNvSpPr/>
          <p:nvPr/>
        </p:nvSpPr>
        <p:spPr>
          <a:xfrm>
            <a:off x="571500" y="5567362"/>
            <a:ext cx="2046535" cy="9525"/>
          </a:xfrm>
          <a:prstGeom prst="rect">
            <a:avLst/>
          </a:prstGeom>
          <a:solidFill>
            <a:srgbClr val="ECF0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1"/>
          <p:cNvSpPr/>
          <p:nvPr/>
        </p:nvSpPr>
        <p:spPr>
          <a:xfrm>
            <a:off x="2618035" y="5567362"/>
            <a:ext cx="2261294" cy="9525"/>
          </a:xfrm>
          <a:prstGeom prst="rect">
            <a:avLst/>
          </a:prstGeom>
          <a:solidFill>
            <a:srgbClr val="ECF0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1"/>
          <p:cNvSpPr/>
          <p:nvPr/>
        </p:nvSpPr>
        <p:spPr>
          <a:xfrm>
            <a:off x="4879330" y="5567362"/>
            <a:ext cx="6741169" cy="9525"/>
          </a:xfrm>
          <a:prstGeom prst="rect">
            <a:avLst/>
          </a:prstGeom>
          <a:solidFill>
            <a:srgbClr val="ECF0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1"/>
          <p:cNvSpPr txBox="1"/>
          <p:nvPr/>
        </p:nvSpPr>
        <p:spPr>
          <a:xfrm>
            <a:off x="762000" y="64770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B4332"/>
                </a:solidFill>
                <a:latin typeface="Poppins"/>
                <a:ea typeface="Poppins"/>
                <a:cs typeface="Poppins"/>
                <a:sym typeface="Poppins"/>
              </a:rPr>
              <a:t>Activități Practice și Monitorizare</a:t>
            </a:r>
            <a:endParaRPr/>
          </a:p>
        </p:txBody>
      </p:sp>
      <p:sp>
        <p:nvSpPr>
          <p:cNvPr id="227" name="Google Shape;227;p21"/>
          <p:cNvSpPr/>
          <p:nvPr/>
        </p:nvSpPr>
        <p:spPr>
          <a:xfrm>
            <a:off x="571500" y="647700"/>
            <a:ext cx="57150" cy="600075"/>
          </a:xfrm>
          <a:prstGeom prst="rect">
            <a:avLst/>
          </a:prstGeom>
          <a:solidFill>
            <a:srgbClr val="4091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</TotalTime>
  <Words>393</Words>
  <Application>Microsoft Office PowerPoint</Application>
  <PresentationFormat>Widescreen</PresentationFormat>
  <Paragraphs>67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Wingdings 3</vt:lpstr>
      <vt:lpstr>Lato</vt:lpstr>
      <vt:lpstr>Trebuchet MS</vt:lpstr>
      <vt:lpstr>Calibri</vt:lpstr>
      <vt:lpstr>Times New Roman</vt:lpstr>
      <vt:lpstr>Poppins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cp:lastModifiedBy>admin</cp:lastModifiedBy>
  <cp:revision>9</cp:revision>
  <dcterms:modified xsi:type="dcterms:W3CDTF">2026-06-18T07:29:35Z</dcterms:modified>
</cp:coreProperties>
</file>